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Patrick Hand" panose="00000500000000000000" pitchFamily="2" charset="0"/>
      <p:regular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1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/>
              <a:t>‹#›</a:t>
            </a:fld>
            <a:endParaRPr sz="1200" b="0" i="0" u="none" strike="noStrike" cap="none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" name="Google Shape;4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605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master">
  <p:cSld name="Slide 1 master">
    <p:bg>
      <p:bgPr>
        <a:solidFill>
          <a:srgbClr val="000000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3;p2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master">
  <p:cSld name="Slide 2 master">
    <p:bg>
      <p:bgPr>
        <a:solidFill>
          <a:srgbClr val="000000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" name="Google Shape;17;p3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master">
  <p:cSld name="Slide 3 master">
    <p:bg>
      <p:bgPr>
        <a:solidFill>
          <a:srgbClr val="000000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" name="Google Shape;21;p4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master">
  <p:cSld name="Slide 4 master">
    <p:bg>
      <p:bgPr>
        <a:solidFill>
          <a:srgbClr val="000000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" name="Google Shape;25;p5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5 master">
  <p:cSld name="Slide 5 master">
    <p:bg>
      <p:bgPr>
        <a:solidFill>
          <a:srgbClr val="000000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" name="Google Shape;29;p6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6 master">
  <p:cSld name="Slide 6 master">
    <p:bg>
      <p:bgPr>
        <a:solidFill>
          <a:srgbClr val="000000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" name="Google Shape;33;p7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7 master">
  <p:cSld name="Slide 7 master">
    <p:bg>
      <p:bgPr>
        <a:solidFill>
          <a:srgbClr val="000000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" name="Google Shape;37;p8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8 master">
  <p:cSld name="Slide 8 master">
    <p:bg>
      <p:bgPr>
        <a:solidFill>
          <a:srgbClr val="000000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" name="Google Shape;41;p9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9 master">
  <p:cSld name="Slide 9 master">
    <p:bg>
      <p:bgPr>
        <a:solidFill>
          <a:srgbClr val="000000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1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" name="Google Shape;45;p10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2"/>
          <p:cNvSpPr/>
          <p:nvPr/>
        </p:nvSpPr>
        <p:spPr>
          <a:xfrm>
            <a:off x="966073" y="3438525"/>
            <a:ext cx="5520809" cy="69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4300"/>
              <a:buFont typeface="Patrick Hand"/>
              <a:buNone/>
            </a:pPr>
            <a:r>
              <a:rPr lang="en-US" sz="43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Vanished!</a:t>
            </a:r>
            <a:endParaRPr sz="4300" b="0" i="0" u="none" strike="noStrike" cap="none"/>
          </a:p>
        </p:txBody>
      </p:sp>
      <p:sp>
        <p:nvSpPr>
          <p:cNvPr id="54" name="Google Shape;54;p12"/>
          <p:cNvSpPr/>
          <p:nvPr/>
        </p:nvSpPr>
        <p:spPr>
          <a:xfrm>
            <a:off x="966073" y="4238982"/>
            <a:ext cx="4416623" cy="552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637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3450"/>
              <a:buFont typeface="Patrick Hand"/>
              <a:buNone/>
            </a:pPr>
            <a:r>
              <a:rPr lang="en-US" sz="345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A mysterious story</a:t>
            </a:r>
            <a:endParaRPr sz="3450" b="0" i="0" u="none" strike="noStrike" cap="non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/>
          <p:nvPr/>
        </p:nvSpPr>
        <p:spPr>
          <a:xfrm>
            <a:off x="966073" y="2941677"/>
            <a:ext cx="11041737" cy="1380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433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8650"/>
              <a:buFont typeface="Patrick Hand"/>
              <a:buNone/>
            </a:pPr>
            <a:r>
              <a:rPr lang="en-US" sz="8650" b="0" i="0" u="none" strike="noStrike" cap="none">
                <a:solidFill>
                  <a:srgbClr val="CCCCCC"/>
                </a:solidFill>
                <a:latin typeface="Patrick Hand"/>
                <a:ea typeface="Patrick Hand"/>
                <a:cs typeface="Patrick Hand"/>
                <a:sym typeface="Patrick Hand"/>
              </a:rPr>
              <a:t>Shhh... Listen.</a:t>
            </a:r>
            <a:endParaRPr sz="8650" b="0" i="0" u="none" strike="noStrike" cap="none"/>
          </a:p>
        </p:txBody>
      </p:sp>
      <p:sp>
        <p:nvSpPr>
          <p:cNvPr id="61" name="Google Shape;61;p13"/>
          <p:cNvSpPr/>
          <p:nvPr/>
        </p:nvSpPr>
        <p:spPr>
          <a:xfrm>
            <a:off x="966073" y="4735830"/>
            <a:ext cx="7023259" cy="552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637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3450"/>
              <a:buFont typeface="Patrick Hand"/>
              <a:buNone/>
            </a:pPr>
            <a:r>
              <a:rPr lang="en-US" sz="345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Sometimes, things are not what they seem...</a:t>
            </a:r>
            <a:endParaRPr sz="3450" b="0" i="0" u="none" strike="noStrike" cap="none"/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15850" y="7714375"/>
            <a:ext cx="2114550" cy="42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/>
          <p:nvPr/>
        </p:nvSpPr>
        <p:spPr>
          <a:xfrm>
            <a:off x="807720" y="634603"/>
            <a:ext cx="6699985" cy="57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3600"/>
              <a:buFont typeface="Patrick Hand"/>
              <a:buNone/>
            </a:pPr>
            <a:r>
              <a:rPr lang="en-US" sz="4400" b="0" i="0" u="none" strike="noStrike" cap="none" dirty="0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Your Mission, Detectives!</a:t>
            </a:r>
            <a:endParaRPr sz="4400" b="0" i="0" u="none" strike="noStrike" cap="none" dirty="0"/>
          </a:p>
        </p:txBody>
      </p:sp>
      <p:pic>
        <p:nvPicPr>
          <p:cNvPr id="69" name="Google Shape;69;p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7720" y="1817251"/>
            <a:ext cx="6225897" cy="6225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0" name="Google Shape;70;p14"/>
          <p:cNvSpPr/>
          <p:nvPr/>
        </p:nvSpPr>
        <p:spPr>
          <a:xfrm>
            <a:off x="7604403" y="4118610"/>
            <a:ext cx="6225897" cy="376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atrick Hand"/>
              <a:buNone/>
            </a:pPr>
            <a:r>
              <a:rPr lang="en-US" sz="2500" b="0" i="0" u="none" strike="noStrike" cap="none">
                <a:solidFill>
                  <a:srgbClr val="000000"/>
                </a:solidFill>
                <a:latin typeface="Patrick Hand"/>
                <a:ea typeface="Patrick Hand"/>
                <a:cs typeface="Patrick Hand"/>
                <a:sym typeface="Patrick Hand"/>
              </a:rPr>
              <a:t>🔎</a:t>
            </a:r>
            <a:r>
              <a:rPr lang="en-US" sz="25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2500" b="1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Investigate</a:t>
            </a:r>
            <a:r>
              <a:rPr lang="en-US" sz="25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a mysterious story.</a:t>
            </a:r>
            <a:endParaRPr sz="2500" b="0" i="0" u="none" strike="noStrike" cap="none"/>
          </a:p>
        </p:txBody>
      </p:sp>
      <p:sp>
        <p:nvSpPr>
          <p:cNvPr id="71" name="Google Shape;71;p14"/>
          <p:cNvSpPr/>
          <p:nvPr/>
        </p:nvSpPr>
        <p:spPr>
          <a:xfrm>
            <a:off x="7604403" y="4576286"/>
            <a:ext cx="6225897" cy="376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atrick Hand"/>
              <a:buNone/>
            </a:pPr>
            <a:r>
              <a:rPr lang="en-US" sz="2500" b="0" i="0" u="none" strike="noStrike" cap="none">
                <a:solidFill>
                  <a:srgbClr val="000000"/>
                </a:solidFill>
                <a:latin typeface="Patrick Hand"/>
                <a:ea typeface="Patrick Hand"/>
                <a:cs typeface="Patrick Hand"/>
                <a:sym typeface="Patrick Hand"/>
              </a:rPr>
              <a:t>🗣️</a:t>
            </a:r>
            <a:r>
              <a:rPr lang="en-US" sz="25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2500" b="1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Learn</a:t>
            </a:r>
            <a:r>
              <a:rPr lang="en-US" sz="25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"secret code" words (new vocabulary).</a:t>
            </a:r>
            <a:endParaRPr sz="2500" b="0" i="0" u="none" strike="noStrike" cap="none"/>
          </a:p>
        </p:txBody>
      </p:sp>
      <p:sp>
        <p:nvSpPr>
          <p:cNvPr id="72" name="Google Shape;72;p14"/>
          <p:cNvSpPr/>
          <p:nvPr/>
        </p:nvSpPr>
        <p:spPr>
          <a:xfrm>
            <a:off x="7604403" y="5033963"/>
            <a:ext cx="6225897" cy="376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atrick Hand"/>
              <a:buNone/>
            </a:pPr>
            <a:r>
              <a:rPr lang="en-US" sz="2500" b="0" i="0" u="none" strike="noStrike" cap="none">
                <a:solidFill>
                  <a:srgbClr val="000000"/>
                </a:solidFill>
                <a:latin typeface="Patrick Hand"/>
                <a:ea typeface="Patrick Hand"/>
                <a:cs typeface="Patrick Hand"/>
                <a:sym typeface="Patrick Hand"/>
              </a:rPr>
              <a:t>🧩</a:t>
            </a:r>
            <a:r>
              <a:rPr lang="en-US" sz="25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2500" b="1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Uncover</a:t>
            </a:r>
            <a:r>
              <a:rPr lang="en-US" sz="25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a hidden grammar clue.</a:t>
            </a:r>
            <a:endParaRPr sz="2500" b="0" i="0" u="none" strike="noStrike" cap="none"/>
          </a:p>
        </p:txBody>
      </p:sp>
      <p:sp>
        <p:nvSpPr>
          <p:cNvPr id="73" name="Google Shape;73;p14"/>
          <p:cNvSpPr/>
          <p:nvPr/>
        </p:nvSpPr>
        <p:spPr>
          <a:xfrm>
            <a:off x="7604403" y="5491639"/>
            <a:ext cx="6225897" cy="376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1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atrick Hand"/>
              <a:buNone/>
            </a:pPr>
            <a:r>
              <a:rPr lang="en-US" sz="2500" b="0" i="0" u="none" strike="noStrike" cap="none">
                <a:solidFill>
                  <a:srgbClr val="000000"/>
                </a:solidFill>
                <a:latin typeface="Patrick Hand"/>
                <a:ea typeface="Patrick Hand"/>
                <a:cs typeface="Patrick Hand"/>
                <a:sym typeface="Patrick Hand"/>
              </a:rPr>
              <a:t>✍️</a:t>
            </a:r>
            <a:r>
              <a:rPr lang="en-US" sz="25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2500" b="1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Create</a:t>
            </a:r>
            <a:r>
              <a:rPr lang="en-US" sz="25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your own mystery file (write a story).</a:t>
            </a:r>
            <a:endParaRPr sz="2500" b="0" i="0" u="none" strike="noStrike" cap="none"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86017" y="152400"/>
            <a:ext cx="2114550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15842" y="7695325"/>
            <a:ext cx="2114550" cy="4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9735875" y="2779625"/>
            <a:ext cx="4911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15850" y="7720870"/>
            <a:ext cx="2114550" cy="4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5"/>
          <p:cNvSpPr/>
          <p:nvPr/>
        </p:nvSpPr>
        <p:spPr>
          <a:xfrm>
            <a:off x="792599" y="240632"/>
            <a:ext cx="6596182" cy="750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913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300"/>
              <a:buFont typeface="Patrick Hand"/>
              <a:buNone/>
            </a:pPr>
            <a:r>
              <a:rPr lang="en-US" sz="3600" b="0" i="0" u="none" strike="noStrike" cap="none" dirty="0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Clue #1: The Sounds of Mystery</a:t>
            </a:r>
            <a:endParaRPr sz="3600" b="0" i="0" u="none" strike="noStrike" cap="none" dirty="0"/>
          </a:p>
        </p:txBody>
      </p:sp>
      <p:sp>
        <p:nvSpPr>
          <p:cNvPr id="84" name="Google Shape;84;p15"/>
          <p:cNvSpPr/>
          <p:nvPr/>
        </p:nvSpPr>
        <p:spPr>
          <a:xfrm>
            <a:off x="792599" y="875968"/>
            <a:ext cx="6449020" cy="3426262"/>
          </a:xfrm>
          <a:prstGeom prst="roundRect">
            <a:avLst>
              <a:gd name="adj" fmla="val 1805"/>
            </a:avLst>
          </a:prstGeom>
          <a:solidFill>
            <a:srgbClr val="E6E6E6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5"/>
          <p:cNvSpPr/>
          <p:nvPr/>
        </p:nvSpPr>
        <p:spPr>
          <a:xfrm>
            <a:off x="947380" y="1030749"/>
            <a:ext cx="1766411" cy="22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350"/>
              <a:buFont typeface="Patrick Hand"/>
              <a:buNone/>
            </a:pPr>
            <a:r>
              <a:rPr lang="en-US" sz="135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GASP</a:t>
            </a:r>
            <a:endParaRPr sz="1350" b="0" i="0" u="none" strike="noStrike" cap="none"/>
          </a:p>
        </p:txBody>
      </p:sp>
      <p:pic>
        <p:nvPicPr>
          <p:cNvPr id="86" name="Google Shape;86;p1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7380" y="1417107"/>
            <a:ext cx="3990618" cy="273034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5"/>
          <p:cNvSpPr/>
          <p:nvPr/>
        </p:nvSpPr>
        <p:spPr>
          <a:xfrm>
            <a:off x="7388781" y="875968"/>
            <a:ext cx="6449020" cy="3426262"/>
          </a:xfrm>
          <a:prstGeom prst="roundRect">
            <a:avLst>
              <a:gd name="adj" fmla="val 1805"/>
            </a:avLst>
          </a:prstGeom>
          <a:solidFill>
            <a:srgbClr val="E6E6E6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5"/>
          <p:cNvSpPr/>
          <p:nvPr/>
        </p:nvSpPr>
        <p:spPr>
          <a:xfrm>
            <a:off x="7543562" y="1030749"/>
            <a:ext cx="1766411" cy="22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350"/>
              <a:buFont typeface="Patrick Hand"/>
              <a:buNone/>
            </a:pPr>
            <a:r>
              <a:rPr lang="en-US" sz="135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SNORE</a:t>
            </a:r>
            <a:endParaRPr sz="1350" b="0" i="0" u="none" strike="noStrike" cap="none"/>
          </a:p>
        </p:txBody>
      </p:sp>
      <p:pic>
        <p:nvPicPr>
          <p:cNvPr id="89" name="Google Shape;89;p15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43562" y="1417107"/>
            <a:ext cx="3990618" cy="273034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5"/>
          <p:cNvSpPr/>
          <p:nvPr/>
        </p:nvSpPr>
        <p:spPr>
          <a:xfrm>
            <a:off x="792599" y="4449390"/>
            <a:ext cx="6449020" cy="3426262"/>
          </a:xfrm>
          <a:prstGeom prst="roundRect">
            <a:avLst>
              <a:gd name="adj" fmla="val 1805"/>
            </a:avLst>
          </a:prstGeom>
          <a:solidFill>
            <a:srgbClr val="E6E6E6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5"/>
          <p:cNvSpPr/>
          <p:nvPr/>
        </p:nvSpPr>
        <p:spPr>
          <a:xfrm>
            <a:off x="947380" y="4604172"/>
            <a:ext cx="1766411" cy="22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350"/>
              <a:buFont typeface="Patrick Hand"/>
              <a:buNone/>
            </a:pPr>
            <a:r>
              <a:rPr lang="en-US" sz="135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SIGH</a:t>
            </a:r>
            <a:endParaRPr sz="1350" b="0" i="0" u="none" strike="noStrike" cap="none"/>
          </a:p>
        </p:txBody>
      </p:sp>
      <p:pic>
        <p:nvPicPr>
          <p:cNvPr id="92" name="Google Shape;92;p15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7380" y="4990529"/>
            <a:ext cx="3990618" cy="273034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5"/>
          <p:cNvSpPr/>
          <p:nvPr/>
        </p:nvSpPr>
        <p:spPr>
          <a:xfrm>
            <a:off x="7388781" y="4449390"/>
            <a:ext cx="6449020" cy="3426262"/>
          </a:xfrm>
          <a:prstGeom prst="roundRect">
            <a:avLst>
              <a:gd name="adj" fmla="val 1805"/>
            </a:avLst>
          </a:prstGeom>
          <a:solidFill>
            <a:srgbClr val="E6E6E6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5"/>
          <p:cNvSpPr/>
          <p:nvPr/>
        </p:nvSpPr>
        <p:spPr>
          <a:xfrm>
            <a:off x="7543562" y="4604172"/>
            <a:ext cx="1766411" cy="22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350"/>
              <a:buFont typeface="Patrick Hand"/>
              <a:buNone/>
            </a:pPr>
            <a:r>
              <a:rPr lang="en-US" sz="135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YAWN</a:t>
            </a:r>
            <a:endParaRPr sz="1350" b="0" i="0" u="none" strike="noStrike" cap="none"/>
          </a:p>
        </p:txBody>
      </p:sp>
      <p:pic>
        <p:nvPicPr>
          <p:cNvPr id="95" name="Google Shape;95;p15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43562" y="4990529"/>
            <a:ext cx="3990618" cy="2730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15850" y="7750589"/>
            <a:ext cx="2114550" cy="4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6"/>
          <p:cNvSpPr/>
          <p:nvPr/>
        </p:nvSpPr>
        <p:spPr>
          <a:xfrm>
            <a:off x="792599" y="99656"/>
            <a:ext cx="5668359" cy="368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23913"/>
              </a:lnSpc>
              <a:buClr>
                <a:srgbClr val="383838"/>
              </a:buClr>
              <a:buSzPts val="2300"/>
            </a:pPr>
            <a:r>
              <a:rPr lang="en-US" sz="3600" dirty="0">
                <a:solidFill>
                  <a:srgbClr val="383838"/>
                </a:solidFill>
                <a:latin typeface="Patrick Hand"/>
                <a:sym typeface="Patrick Hand"/>
              </a:rPr>
              <a:t>Clue #1 (continued...)</a:t>
            </a:r>
            <a:endParaRPr sz="3600" dirty="0">
              <a:solidFill>
                <a:srgbClr val="383838"/>
              </a:solidFill>
              <a:latin typeface="Patrick Hand"/>
            </a:endParaRPr>
          </a:p>
        </p:txBody>
      </p:sp>
      <p:sp>
        <p:nvSpPr>
          <p:cNvPr id="103" name="Google Shape;103;p16"/>
          <p:cNvSpPr/>
          <p:nvPr/>
        </p:nvSpPr>
        <p:spPr>
          <a:xfrm>
            <a:off x="792599" y="1032370"/>
            <a:ext cx="6449020" cy="3426262"/>
          </a:xfrm>
          <a:prstGeom prst="roundRect">
            <a:avLst>
              <a:gd name="adj" fmla="val 1805"/>
            </a:avLst>
          </a:prstGeom>
          <a:solidFill>
            <a:srgbClr val="E6E6E6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6"/>
          <p:cNvSpPr/>
          <p:nvPr/>
        </p:nvSpPr>
        <p:spPr>
          <a:xfrm>
            <a:off x="947380" y="1187151"/>
            <a:ext cx="1766411" cy="22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350"/>
              <a:buFont typeface="Patrick Hand"/>
              <a:buNone/>
            </a:pPr>
            <a:r>
              <a:rPr lang="en-US" sz="135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LAUGH</a:t>
            </a:r>
            <a:endParaRPr sz="1350" b="0" i="0" u="none" strike="noStrike" cap="none"/>
          </a:p>
        </p:txBody>
      </p:sp>
      <p:pic>
        <p:nvPicPr>
          <p:cNvPr id="105" name="Google Shape;105;p1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7380" y="1573509"/>
            <a:ext cx="3990618" cy="273034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/>
          <p:cNvSpPr/>
          <p:nvPr/>
        </p:nvSpPr>
        <p:spPr>
          <a:xfrm>
            <a:off x="7388781" y="1032370"/>
            <a:ext cx="6449020" cy="3426262"/>
          </a:xfrm>
          <a:prstGeom prst="roundRect">
            <a:avLst>
              <a:gd name="adj" fmla="val 1805"/>
            </a:avLst>
          </a:prstGeom>
          <a:solidFill>
            <a:srgbClr val="E6E6E6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6"/>
          <p:cNvSpPr/>
          <p:nvPr/>
        </p:nvSpPr>
        <p:spPr>
          <a:xfrm>
            <a:off x="7543562" y="1187151"/>
            <a:ext cx="1766411" cy="22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350"/>
              <a:buFont typeface="Patrick Hand"/>
              <a:buNone/>
            </a:pPr>
            <a:r>
              <a:rPr lang="en-US" sz="135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WHISPER</a:t>
            </a:r>
            <a:endParaRPr sz="1350" b="0" i="0" u="none" strike="noStrike" cap="none"/>
          </a:p>
        </p:txBody>
      </p:sp>
      <p:pic>
        <p:nvPicPr>
          <p:cNvPr id="108" name="Google Shape;108;p1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43562" y="1573509"/>
            <a:ext cx="3990618" cy="273034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6"/>
          <p:cNvSpPr/>
          <p:nvPr/>
        </p:nvSpPr>
        <p:spPr>
          <a:xfrm>
            <a:off x="792599" y="4605792"/>
            <a:ext cx="6449020" cy="3426262"/>
          </a:xfrm>
          <a:prstGeom prst="roundRect">
            <a:avLst>
              <a:gd name="adj" fmla="val 1805"/>
            </a:avLst>
          </a:prstGeom>
          <a:solidFill>
            <a:srgbClr val="E6E6E6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6"/>
          <p:cNvSpPr/>
          <p:nvPr/>
        </p:nvSpPr>
        <p:spPr>
          <a:xfrm>
            <a:off x="947380" y="4760574"/>
            <a:ext cx="1766411" cy="22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350"/>
              <a:buFont typeface="Patrick Hand"/>
              <a:buNone/>
            </a:pPr>
            <a:r>
              <a:rPr lang="en-US" sz="135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CONFUSED</a:t>
            </a:r>
            <a:endParaRPr sz="1350" b="0" i="0" u="none" strike="noStrike" cap="none"/>
          </a:p>
        </p:txBody>
      </p:sp>
      <p:pic>
        <p:nvPicPr>
          <p:cNvPr id="111" name="Google Shape;111;p1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7380" y="5146931"/>
            <a:ext cx="3990618" cy="273034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/>
          <p:nvPr/>
        </p:nvSpPr>
        <p:spPr>
          <a:xfrm>
            <a:off x="7388781" y="4605792"/>
            <a:ext cx="6449020" cy="3426262"/>
          </a:xfrm>
          <a:prstGeom prst="roundRect">
            <a:avLst>
              <a:gd name="adj" fmla="val 1805"/>
            </a:avLst>
          </a:prstGeom>
          <a:solidFill>
            <a:srgbClr val="E6E6E6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6"/>
          <p:cNvSpPr/>
          <p:nvPr/>
        </p:nvSpPr>
        <p:spPr>
          <a:xfrm>
            <a:off x="7543562" y="4760574"/>
            <a:ext cx="1766411" cy="22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350"/>
              <a:buFont typeface="Patrick Hand"/>
              <a:buNone/>
            </a:pPr>
            <a:r>
              <a:rPr lang="en-US" sz="135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RELIEVED</a:t>
            </a:r>
            <a:endParaRPr sz="1350" b="0" i="0" u="none" strike="noStrike" cap="none"/>
          </a:p>
        </p:txBody>
      </p:sp>
      <p:pic>
        <p:nvPicPr>
          <p:cNvPr id="114" name="Google Shape;114;p1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43562" y="5146931"/>
            <a:ext cx="3990618" cy="2730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/>
          <p:nvPr/>
        </p:nvSpPr>
        <p:spPr>
          <a:xfrm>
            <a:off x="953691" y="749379"/>
            <a:ext cx="9449038" cy="68127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882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4250"/>
              <a:buFont typeface="Patrick Hand"/>
              <a:buNone/>
            </a:pPr>
            <a:r>
              <a:rPr lang="en-US" sz="4250" b="0" i="0" u="none" strike="noStrike" cap="none" dirty="0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Clue #2: The Grammar Secret - </a:t>
            </a:r>
            <a:r>
              <a:rPr lang="en-US" sz="4250" b="0" i="0" u="none" strike="noStrike" cap="none" dirty="0">
                <a:solidFill>
                  <a:srgbClr val="CCCCCC"/>
                </a:solidFill>
                <a:latin typeface="Patrick Hand"/>
                <a:ea typeface="Patrick Hand"/>
                <a:cs typeface="Patrick Hand"/>
                <a:sym typeface="Patrick Hand"/>
              </a:rPr>
              <a:t>Complex Object</a:t>
            </a:r>
            <a:endParaRPr sz="4250" b="0" i="0" u="none" strike="noStrike" cap="none" dirty="0"/>
          </a:p>
        </p:txBody>
      </p:sp>
      <p:sp>
        <p:nvSpPr>
          <p:cNvPr id="121" name="Google Shape;121;p17"/>
          <p:cNvSpPr/>
          <p:nvPr/>
        </p:nvSpPr>
        <p:spPr>
          <a:xfrm>
            <a:off x="953691" y="2111812"/>
            <a:ext cx="2725103" cy="340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00"/>
              <a:buFont typeface="Patrick Hand"/>
              <a:buNone/>
            </a:pPr>
            <a:r>
              <a:rPr lang="en-US" sz="32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What is it?</a:t>
            </a:r>
            <a:endParaRPr sz="3200" b="0" i="0" u="none" strike="noStrike" cap="none"/>
          </a:p>
        </p:txBody>
      </p:sp>
      <p:sp>
        <p:nvSpPr>
          <p:cNvPr id="122" name="Google Shape;122;p17"/>
          <p:cNvSpPr/>
          <p:nvPr/>
        </p:nvSpPr>
        <p:spPr>
          <a:xfrm>
            <a:off x="953691" y="2724864"/>
            <a:ext cx="3753088" cy="872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00"/>
              <a:buFont typeface="Patrick Hand"/>
              <a:buNone/>
            </a:pPr>
            <a:r>
              <a:rPr lang="en-US" sz="3200" b="0" i="0" u="none" strike="noStrike" cap="none" dirty="0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We use it to say we </a:t>
            </a:r>
            <a:r>
              <a:rPr lang="en-US" sz="3200" b="1" i="0" u="none" strike="noStrike" cap="none" dirty="0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see, hear, or want</a:t>
            </a:r>
            <a:r>
              <a:rPr lang="en-US" sz="3200" b="0" i="0" u="none" strike="noStrike" cap="none" dirty="0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someone to do something.</a:t>
            </a:r>
            <a:endParaRPr sz="3200" b="0" i="0" u="none" strike="noStrike" cap="none" dirty="0"/>
          </a:p>
        </p:txBody>
      </p:sp>
      <p:sp>
        <p:nvSpPr>
          <p:cNvPr id="123" name="Google Shape;123;p17"/>
          <p:cNvSpPr/>
          <p:nvPr/>
        </p:nvSpPr>
        <p:spPr>
          <a:xfrm>
            <a:off x="5379244" y="2111812"/>
            <a:ext cx="2725103" cy="340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00"/>
              <a:buFont typeface="Patrick Hand"/>
              <a:buNone/>
            </a:pPr>
            <a:r>
              <a:rPr lang="en-US" sz="24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With see / hear</a:t>
            </a:r>
            <a:endParaRPr sz="2400" b="0" i="0" u="none" strike="noStrike" cap="none"/>
          </a:p>
        </p:txBody>
      </p:sp>
      <p:sp>
        <p:nvSpPr>
          <p:cNvPr id="124" name="Google Shape;124;p17"/>
          <p:cNvSpPr/>
          <p:nvPr/>
        </p:nvSpPr>
        <p:spPr>
          <a:xfrm>
            <a:off x="5379244" y="2724864"/>
            <a:ext cx="3886914" cy="872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00"/>
              <a:buFont typeface="Patrick Hand"/>
              <a:buNone/>
            </a:pPr>
            <a:r>
              <a:rPr lang="en-US" sz="2400" b="1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Formula:</a:t>
            </a:r>
            <a:r>
              <a:rPr lang="en-US" sz="24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Subject + see/hear + Object + Verb (without 'to'!)</a:t>
            </a:r>
            <a:endParaRPr sz="2400" b="0" i="0" u="none" strike="noStrike" cap="none"/>
          </a:p>
        </p:txBody>
      </p:sp>
      <p:sp>
        <p:nvSpPr>
          <p:cNvPr id="125" name="Google Shape;125;p17"/>
          <p:cNvSpPr/>
          <p:nvPr/>
        </p:nvSpPr>
        <p:spPr>
          <a:xfrm>
            <a:off x="5379244" y="3842028"/>
            <a:ext cx="3886914" cy="436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00"/>
              <a:buFont typeface="Patrick Hand"/>
              <a:buNone/>
            </a:pPr>
            <a:r>
              <a:rPr lang="en-US" sz="2400" b="0" i="1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No one saw Andy</a:t>
            </a:r>
            <a:r>
              <a:rPr lang="en-US" sz="24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2400" b="1" i="1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leave</a:t>
            </a:r>
            <a:r>
              <a:rPr lang="en-US" sz="24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2400" b="0" i="1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the house.</a:t>
            </a:r>
            <a:endParaRPr sz="2400" b="0" i="0" u="none" strike="noStrike" cap="none"/>
          </a:p>
        </p:txBody>
      </p:sp>
      <p:sp>
        <p:nvSpPr>
          <p:cNvPr id="126" name="Google Shape;126;p17"/>
          <p:cNvSpPr/>
          <p:nvPr/>
        </p:nvSpPr>
        <p:spPr>
          <a:xfrm>
            <a:off x="5379244" y="4720733"/>
            <a:ext cx="3886914" cy="41672"/>
          </a:xfrm>
          <a:prstGeom prst="rect">
            <a:avLst/>
          </a:prstGeom>
          <a:solidFill>
            <a:srgbClr val="383838">
              <a:alpha val="4980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</p:txBody>
      </p:sp>
      <p:sp>
        <p:nvSpPr>
          <p:cNvPr id="127" name="Google Shape;127;p17"/>
          <p:cNvSpPr/>
          <p:nvPr/>
        </p:nvSpPr>
        <p:spPr>
          <a:xfrm>
            <a:off x="5379244" y="5068848"/>
            <a:ext cx="2725103" cy="340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00"/>
              <a:buFont typeface="Patrick Hand"/>
              <a:buNone/>
            </a:pPr>
            <a:r>
              <a:rPr lang="en-US" sz="24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With want / would like</a:t>
            </a:r>
            <a:endParaRPr sz="2400" b="0" i="0" u="none" strike="noStrike" cap="none"/>
          </a:p>
        </p:txBody>
      </p:sp>
      <p:sp>
        <p:nvSpPr>
          <p:cNvPr id="128" name="Google Shape;128;p17"/>
          <p:cNvSpPr/>
          <p:nvPr/>
        </p:nvSpPr>
        <p:spPr>
          <a:xfrm>
            <a:off x="5379244" y="5681901"/>
            <a:ext cx="3886914" cy="872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00"/>
              <a:buFont typeface="Patrick Hand"/>
              <a:buNone/>
            </a:pPr>
            <a:r>
              <a:rPr lang="en-US" sz="2400" b="1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Formula:</a:t>
            </a:r>
            <a:r>
              <a:rPr lang="en-US" sz="24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Subject + want + Object + to + Verb</a:t>
            </a:r>
            <a:endParaRPr sz="2400" b="0" i="0" u="none" strike="noStrike" cap="none"/>
          </a:p>
        </p:txBody>
      </p:sp>
      <p:sp>
        <p:nvSpPr>
          <p:cNvPr id="129" name="Google Shape;129;p17"/>
          <p:cNvSpPr/>
          <p:nvPr/>
        </p:nvSpPr>
        <p:spPr>
          <a:xfrm>
            <a:off x="5379244" y="6799064"/>
            <a:ext cx="3886914" cy="436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1904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00"/>
              <a:buFont typeface="Patrick Hand"/>
              <a:buNone/>
            </a:pPr>
            <a:r>
              <a:rPr lang="en-US" sz="2400" b="0" i="1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I want you</a:t>
            </a:r>
            <a:r>
              <a:rPr lang="en-US" sz="24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2400" b="1" i="1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to listen</a:t>
            </a:r>
            <a:r>
              <a:rPr lang="en-US" sz="24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2400" b="0" i="1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carefully.</a:t>
            </a:r>
            <a:endParaRPr sz="2400" b="0" i="0" u="none" strike="noStrike" cap="none"/>
          </a:p>
        </p:txBody>
      </p:sp>
      <p:pic>
        <p:nvPicPr>
          <p:cNvPr id="130" name="Google Shape;130;p1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38623" y="2783205"/>
            <a:ext cx="3753088" cy="3753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1" name="Google Shape;13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09100" y="7703053"/>
            <a:ext cx="2114550" cy="42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/>
          <p:nvPr/>
        </p:nvSpPr>
        <p:spPr>
          <a:xfrm>
            <a:off x="966073" y="2034302"/>
            <a:ext cx="5520809" cy="69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4300"/>
              <a:buFont typeface="Patrick Hand"/>
              <a:buNone/>
            </a:pPr>
            <a:r>
              <a:rPr lang="en-US" sz="43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Time to Practice!</a:t>
            </a:r>
            <a:endParaRPr sz="4300" b="0" i="0" u="none" strike="noStrike" cap="none"/>
          </a:p>
        </p:txBody>
      </p:sp>
      <p:sp>
        <p:nvSpPr>
          <p:cNvPr id="138" name="Google Shape;138;p18"/>
          <p:cNvSpPr/>
          <p:nvPr/>
        </p:nvSpPr>
        <p:spPr>
          <a:xfrm>
            <a:off x="966073" y="3276362"/>
            <a:ext cx="6211133" cy="2918817"/>
          </a:xfrm>
          <a:prstGeom prst="roundRect">
            <a:avLst>
              <a:gd name="adj" fmla="val 3972"/>
            </a:avLst>
          </a:prstGeom>
          <a:solidFill>
            <a:srgbClr val="F7F7F7"/>
          </a:solidFill>
          <a:ln w="3810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8"/>
          <p:cNvSpPr/>
          <p:nvPr/>
        </p:nvSpPr>
        <p:spPr>
          <a:xfrm>
            <a:off x="1280160" y="3590449"/>
            <a:ext cx="3312438" cy="413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600"/>
              <a:buFont typeface="Patrick Hand"/>
              <a:buNone/>
            </a:pPr>
            <a:r>
              <a:rPr lang="en-US" sz="26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Sentence 1</a:t>
            </a:r>
            <a:endParaRPr sz="2600" b="0" i="0" u="none" strike="noStrike" cap="none"/>
          </a:p>
        </p:txBody>
      </p:sp>
      <p:sp>
        <p:nvSpPr>
          <p:cNvPr id="140" name="Google Shape;140;p18"/>
          <p:cNvSpPr/>
          <p:nvPr/>
        </p:nvSpPr>
        <p:spPr>
          <a:xfrm>
            <a:off x="1280160" y="4170045"/>
            <a:ext cx="5582960" cy="1103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259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700"/>
              <a:buFont typeface="Patrick Hand"/>
              <a:buNone/>
            </a:pPr>
            <a:r>
              <a:rPr lang="en-US" sz="27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My mum wants me _____ (to clean / clean) my room.</a:t>
            </a:r>
            <a:endParaRPr sz="2700" b="0" i="0" u="none" strike="noStrike" cap="none"/>
          </a:p>
        </p:txBody>
      </p:sp>
      <p:sp>
        <p:nvSpPr>
          <p:cNvPr id="141" name="Google Shape;141;p18"/>
          <p:cNvSpPr/>
          <p:nvPr/>
        </p:nvSpPr>
        <p:spPr>
          <a:xfrm>
            <a:off x="1280160" y="5439608"/>
            <a:ext cx="5582960" cy="441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465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150"/>
              <a:buFont typeface="Patrick Hand"/>
              <a:buNone/>
            </a:pPr>
            <a:r>
              <a:rPr lang="en-US" sz="2150" b="0" i="1" u="none" strike="noStrike" cap="none">
                <a:solidFill>
                  <a:srgbClr val="CCCCCC"/>
                </a:solidFill>
                <a:latin typeface="Patrick Hand"/>
                <a:ea typeface="Patrick Hand"/>
                <a:cs typeface="Patrick Hand"/>
                <a:sym typeface="Patrick Hand"/>
              </a:rPr>
              <a:t>(Answer appears on click)</a:t>
            </a:r>
            <a:endParaRPr sz="2150" b="0" i="0" u="none" strike="noStrike" cap="none"/>
          </a:p>
        </p:txBody>
      </p:sp>
      <p:sp>
        <p:nvSpPr>
          <p:cNvPr id="142" name="Google Shape;142;p18"/>
          <p:cNvSpPr/>
          <p:nvPr/>
        </p:nvSpPr>
        <p:spPr>
          <a:xfrm>
            <a:off x="7453193" y="3276362"/>
            <a:ext cx="6211133" cy="2918817"/>
          </a:xfrm>
          <a:prstGeom prst="roundRect">
            <a:avLst>
              <a:gd name="adj" fmla="val 3972"/>
            </a:avLst>
          </a:prstGeom>
          <a:solidFill>
            <a:srgbClr val="F7F7F7"/>
          </a:solidFill>
          <a:ln w="3810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8"/>
          <p:cNvSpPr/>
          <p:nvPr/>
        </p:nvSpPr>
        <p:spPr>
          <a:xfrm>
            <a:off x="7767280" y="3590449"/>
            <a:ext cx="3312438" cy="413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600"/>
              <a:buFont typeface="Patrick Hand"/>
              <a:buNone/>
            </a:pPr>
            <a:r>
              <a:rPr lang="en-US" sz="26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Sentence 2</a:t>
            </a:r>
            <a:endParaRPr sz="2600" b="0" i="0" u="none" strike="noStrike" cap="none"/>
          </a:p>
        </p:txBody>
      </p:sp>
      <p:sp>
        <p:nvSpPr>
          <p:cNvPr id="144" name="Google Shape;144;p18"/>
          <p:cNvSpPr/>
          <p:nvPr/>
        </p:nvSpPr>
        <p:spPr>
          <a:xfrm>
            <a:off x="7767280" y="4170045"/>
            <a:ext cx="5582960" cy="1103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259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700"/>
              <a:buFont typeface="Patrick Hand"/>
              <a:buNone/>
            </a:pPr>
            <a:r>
              <a:rPr lang="en-US" sz="27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I saw my friend _____ (to play / play) football.</a:t>
            </a:r>
            <a:endParaRPr sz="2700" b="0" i="0" u="none" strike="noStrike" cap="none"/>
          </a:p>
        </p:txBody>
      </p:sp>
      <p:sp>
        <p:nvSpPr>
          <p:cNvPr id="145" name="Google Shape;145;p18"/>
          <p:cNvSpPr/>
          <p:nvPr/>
        </p:nvSpPr>
        <p:spPr>
          <a:xfrm>
            <a:off x="7767280" y="5439608"/>
            <a:ext cx="5582960" cy="441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46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50"/>
              <a:buFont typeface="Patrick Hand"/>
              <a:buNone/>
            </a:pPr>
            <a:r>
              <a:rPr lang="en-US" sz="215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(Answer appears on click)</a:t>
            </a:r>
            <a:endParaRPr sz="2150" b="0" i="0" u="none" strike="noStrike" cap="none"/>
          </a:p>
        </p:txBody>
      </p:sp>
      <p:pic>
        <p:nvPicPr>
          <p:cNvPr id="146" name="Google Shape;14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27050" y="7677479"/>
            <a:ext cx="2114550" cy="42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9"/>
          <p:cNvSpPr/>
          <p:nvPr/>
        </p:nvSpPr>
        <p:spPr>
          <a:xfrm>
            <a:off x="966073" y="1583174"/>
            <a:ext cx="6043613" cy="69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4300"/>
              <a:buFont typeface="Patrick Hand"/>
              <a:buNone/>
            </a:pPr>
            <a:r>
              <a:rPr lang="en-US" sz="43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Create Your Own Mystery File!</a:t>
            </a:r>
            <a:endParaRPr sz="4300" b="0" i="0" u="none" strike="noStrike" cap="none"/>
          </a:p>
        </p:txBody>
      </p:sp>
      <p:pic>
        <p:nvPicPr>
          <p:cNvPr id="153" name="Google Shape;153;p1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6073" y="2997756"/>
            <a:ext cx="3338036" cy="3338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4" name="Google Shape;154;p19"/>
          <p:cNvSpPr/>
          <p:nvPr/>
        </p:nvSpPr>
        <p:spPr>
          <a:xfrm>
            <a:off x="4985150" y="2935600"/>
            <a:ext cx="9428100" cy="5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259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700"/>
              <a:buFont typeface="Patrick Hand"/>
              <a:buNone/>
            </a:pPr>
            <a:r>
              <a:rPr lang="en-US" sz="31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Write your own mysterious story (about 90 words). Use the</a:t>
            </a:r>
            <a:r>
              <a:rPr lang="en-US" sz="3100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p</a:t>
            </a:r>
            <a:r>
              <a:rPr lang="en-US" sz="31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lan:</a:t>
            </a:r>
            <a:endParaRPr sz="3100" b="0" i="0" u="none" strike="noStrike" cap="none"/>
          </a:p>
        </p:txBody>
      </p:sp>
      <p:sp>
        <p:nvSpPr>
          <p:cNvPr id="155" name="Google Shape;155;p19"/>
          <p:cNvSpPr/>
          <p:nvPr/>
        </p:nvSpPr>
        <p:spPr>
          <a:xfrm>
            <a:off x="4985160" y="4198093"/>
            <a:ext cx="8686800" cy="441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46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50"/>
              <a:buFont typeface="Patrick Hand"/>
              <a:buNone/>
            </a:pPr>
            <a:r>
              <a:rPr lang="en-US" sz="2550" b="1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Characters:</a:t>
            </a:r>
            <a:r>
              <a:rPr lang="en-US" sz="255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Who is in your story?</a:t>
            </a:r>
            <a:endParaRPr sz="2550" b="0" i="0" u="none" strike="noStrike" cap="none">
              <a:solidFill>
                <a:srgbClr val="383838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marR="0" lvl="0" indent="0" algn="l" rtl="0">
              <a:lnSpc>
                <a:spcPct val="16046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50"/>
              <a:buFont typeface="Patrick Hand"/>
              <a:buNone/>
            </a:pPr>
            <a:endParaRPr sz="2550">
              <a:solidFill>
                <a:srgbClr val="383838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marR="0" lvl="0" indent="0" algn="l" rtl="0">
              <a:lnSpc>
                <a:spcPct val="16046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50"/>
              <a:buFont typeface="Patrick Hand"/>
              <a:buNone/>
            </a:pPr>
            <a:endParaRPr sz="2550">
              <a:solidFill>
                <a:srgbClr val="383838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156" name="Google Shape;156;p19"/>
          <p:cNvSpPr/>
          <p:nvPr/>
        </p:nvSpPr>
        <p:spPr>
          <a:xfrm>
            <a:off x="4985147" y="4810812"/>
            <a:ext cx="8686800" cy="441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46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50"/>
              <a:buFont typeface="Patrick Hand"/>
              <a:buNone/>
            </a:pPr>
            <a:r>
              <a:rPr lang="en-US" sz="2550" b="1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Place &amp; Time:</a:t>
            </a:r>
            <a:r>
              <a:rPr lang="en-US" sz="255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Where and when did it happen?</a:t>
            </a:r>
            <a:endParaRPr sz="2550" b="0" i="0" u="none" strike="noStrike" cap="none"/>
          </a:p>
        </p:txBody>
      </p:sp>
      <p:sp>
        <p:nvSpPr>
          <p:cNvPr id="157" name="Google Shape;157;p19"/>
          <p:cNvSpPr/>
          <p:nvPr/>
        </p:nvSpPr>
        <p:spPr>
          <a:xfrm>
            <a:off x="4985210" y="5350180"/>
            <a:ext cx="8686800" cy="441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46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50"/>
              <a:buFont typeface="Patrick Hand"/>
              <a:buNone/>
            </a:pPr>
            <a:r>
              <a:rPr lang="en-US" sz="2550" b="1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Events:</a:t>
            </a:r>
            <a:r>
              <a:rPr lang="en-US" sz="255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What happened first? Then?</a:t>
            </a:r>
            <a:endParaRPr sz="2550" b="0" i="0" u="none" strike="noStrike" cap="none"/>
          </a:p>
        </p:txBody>
      </p:sp>
      <p:sp>
        <p:nvSpPr>
          <p:cNvPr id="158" name="Google Shape;158;p19"/>
          <p:cNvSpPr/>
          <p:nvPr/>
        </p:nvSpPr>
        <p:spPr>
          <a:xfrm>
            <a:off x="4985147" y="5888123"/>
            <a:ext cx="8686800" cy="441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46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50"/>
              <a:buFont typeface="Patrick Hand"/>
              <a:buNone/>
            </a:pPr>
            <a:r>
              <a:rPr lang="en-US" sz="2550" b="1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Climax:</a:t>
            </a:r>
            <a:r>
              <a:rPr lang="en-US" sz="255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What was the most mysterious moment?</a:t>
            </a:r>
            <a:endParaRPr sz="2550" b="0" i="0" u="none" strike="noStrike" cap="none"/>
          </a:p>
        </p:txBody>
      </p:sp>
      <p:sp>
        <p:nvSpPr>
          <p:cNvPr id="159" name="Google Shape;159;p19"/>
          <p:cNvSpPr/>
          <p:nvPr/>
        </p:nvSpPr>
        <p:spPr>
          <a:xfrm>
            <a:off x="4985147" y="6426067"/>
            <a:ext cx="8686800" cy="441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46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50"/>
              <a:buFont typeface="Patrick Hand"/>
              <a:buNone/>
            </a:pPr>
            <a:r>
              <a:rPr lang="en-US" sz="2550" b="1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Feelings:</a:t>
            </a:r>
            <a:r>
              <a:rPr lang="en-US" sz="255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 How did the characters feel? (Confused? Relieved?)</a:t>
            </a:r>
            <a:endParaRPr sz="2550" b="0" i="0" u="none" strike="noStrike" cap="none"/>
          </a:p>
        </p:txBody>
      </p:sp>
      <p:pic>
        <p:nvPicPr>
          <p:cNvPr id="160" name="Google Shape;16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27075" y="7800967"/>
            <a:ext cx="2114550" cy="4286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0"/>
          <p:cNvSpPr/>
          <p:nvPr/>
        </p:nvSpPr>
        <p:spPr>
          <a:xfrm>
            <a:off x="966073" y="1403271"/>
            <a:ext cx="5548551" cy="69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4300"/>
              <a:buFont typeface="Patrick Hand"/>
              <a:buNone/>
            </a:pPr>
            <a:r>
              <a:rPr lang="en-US" sz="50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Final Thoughts, Detectives...</a:t>
            </a:r>
            <a:endParaRPr sz="5000" b="0" i="0" u="none" strike="noStrike" cap="none"/>
          </a:p>
        </p:txBody>
      </p:sp>
      <p:sp>
        <p:nvSpPr>
          <p:cNvPr id="167" name="Google Shape;167;p20"/>
          <p:cNvSpPr/>
          <p:nvPr/>
        </p:nvSpPr>
        <p:spPr>
          <a:xfrm>
            <a:off x="2021873" y="3127718"/>
            <a:ext cx="12698400" cy="5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259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700"/>
              <a:buFont typeface="Patrick Hand"/>
              <a:buNone/>
            </a:pPr>
            <a:r>
              <a:rPr lang="en-US" sz="340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Finish one of these sentences in your mind or share it with us:</a:t>
            </a:r>
            <a:endParaRPr sz="3400" b="0" i="0" u="none" strike="noStrike" cap="none"/>
          </a:p>
        </p:txBody>
      </p:sp>
      <p:sp>
        <p:nvSpPr>
          <p:cNvPr id="168" name="Google Shape;168;p20"/>
          <p:cNvSpPr/>
          <p:nvPr/>
        </p:nvSpPr>
        <p:spPr>
          <a:xfrm>
            <a:off x="1380053" y="4663004"/>
            <a:ext cx="12284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46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50"/>
              <a:buFont typeface="Patrick Hand"/>
              <a:buNone/>
            </a:pPr>
            <a:r>
              <a:rPr lang="en-US" sz="2850" b="0" i="1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Today, I felt like a real detective when…</a:t>
            </a:r>
            <a:endParaRPr sz="2850" b="0" i="0" u="none" strike="noStrike" cap="none"/>
          </a:p>
        </p:txBody>
      </p:sp>
      <p:sp>
        <p:nvSpPr>
          <p:cNvPr id="169" name="Google Shape;169;p20"/>
          <p:cNvSpPr/>
          <p:nvPr/>
        </p:nvSpPr>
        <p:spPr>
          <a:xfrm>
            <a:off x="1380053" y="5415003"/>
            <a:ext cx="12284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46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50"/>
              <a:buFont typeface="Patrick Hand"/>
              <a:buNone/>
            </a:pPr>
            <a:r>
              <a:rPr lang="en-US" sz="2850" b="0" i="1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The biggest mystery for me today was…</a:t>
            </a:r>
            <a:endParaRPr sz="2850" b="0" i="0" u="none" strike="noStrike" cap="none"/>
          </a:p>
        </p:txBody>
      </p:sp>
      <p:sp>
        <p:nvSpPr>
          <p:cNvPr id="170" name="Google Shape;170;p20"/>
          <p:cNvSpPr/>
          <p:nvPr/>
        </p:nvSpPr>
        <p:spPr>
          <a:xfrm>
            <a:off x="1380053" y="6167002"/>
            <a:ext cx="12284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46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50"/>
              <a:buFont typeface="Patrick Hand"/>
              <a:buNone/>
            </a:pPr>
            <a:r>
              <a:rPr lang="en-US" sz="2850" b="0" i="1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I am proud of myself because I…</a:t>
            </a:r>
            <a:endParaRPr sz="2850" b="0" i="0" u="none" strike="noStrike" cap="none"/>
          </a:p>
        </p:txBody>
      </p:sp>
      <p:sp>
        <p:nvSpPr>
          <p:cNvPr id="171" name="Google Shape;171;p20"/>
          <p:cNvSpPr/>
          <p:nvPr/>
        </p:nvSpPr>
        <p:spPr>
          <a:xfrm>
            <a:off x="1380053" y="6919001"/>
            <a:ext cx="12284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46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50"/>
              <a:buFont typeface="Patrick Hand"/>
              <a:buNone/>
            </a:pPr>
            <a:r>
              <a:rPr lang="en-US" sz="2850" b="0" i="0" u="none" strike="noStrike" cap="none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Now I want my friend to…</a:t>
            </a:r>
            <a:endParaRPr sz="2850" b="0" i="0" u="none" strike="noStrike" cap="none"/>
          </a:p>
        </p:txBody>
      </p:sp>
      <p:sp>
        <p:nvSpPr>
          <p:cNvPr id="172" name="Google Shape;172;p20"/>
          <p:cNvSpPr/>
          <p:nvPr/>
        </p:nvSpPr>
        <p:spPr>
          <a:xfrm>
            <a:off x="966073" y="4352489"/>
            <a:ext cx="38100" cy="33186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</p:txBody>
      </p:sp>
      <p:pic>
        <p:nvPicPr>
          <p:cNvPr id="173" name="Google Shape;17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15848" y="7800965"/>
            <a:ext cx="2114550" cy="42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0"/>
          <p:cNvSpPr/>
          <p:nvPr/>
        </p:nvSpPr>
        <p:spPr>
          <a:xfrm>
            <a:off x="881852" y="428713"/>
            <a:ext cx="5548551" cy="69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25581"/>
              </a:lnSpc>
              <a:buClr>
                <a:srgbClr val="383838"/>
              </a:buClr>
              <a:buSzPts val="4300"/>
            </a:pPr>
            <a:r>
              <a:rPr lang="en-US" sz="5000" dirty="0">
                <a:solidFill>
                  <a:srgbClr val="383838"/>
                </a:solidFill>
                <a:latin typeface="Patrick Hand"/>
              </a:rPr>
              <a:t>Your Next Mission (Homework)</a:t>
            </a:r>
            <a:r>
              <a:rPr lang="en-US" sz="5000" b="0" i="0" u="none" strike="noStrike" cap="none" dirty="0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, </a:t>
            </a:r>
          </a:p>
          <a:p>
            <a:pPr>
              <a:lnSpc>
                <a:spcPct val="125581"/>
              </a:lnSpc>
              <a:buClr>
                <a:srgbClr val="383838"/>
              </a:buClr>
              <a:buSzPts val="4300"/>
            </a:pPr>
            <a:endParaRPr lang="en-US" sz="5000" dirty="0">
              <a:solidFill>
                <a:srgbClr val="383838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>
              <a:lnSpc>
                <a:spcPct val="125581"/>
              </a:lnSpc>
              <a:buClr>
                <a:srgbClr val="383838"/>
              </a:buClr>
              <a:buSzPts val="4300"/>
            </a:pPr>
            <a:r>
              <a:rPr lang="en-US" sz="5000" b="0" i="0" u="none" strike="noStrike" cap="none" dirty="0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Detectives...</a:t>
            </a:r>
            <a:endParaRPr sz="5000" b="0" i="0" u="none" strike="noStrike" cap="none" dirty="0"/>
          </a:p>
        </p:txBody>
      </p:sp>
      <p:sp>
        <p:nvSpPr>
          <p:cNvPr id="167" name="Google Shape;167;p20"/>
          <p:cNvSpPr/>
          <p:nvPr/>
        </p:nvSpPr>
        <p:spPr>
          <a:xfrm>
            <a:off x="2021873" y="4860282"/>
            <a:ext cx="12698400" cy="5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9259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700"/>
              <a:buFont typeface="Patrick Hand"/>
              <a:buNone/>
            </a:pPr>
            <a:r>
              <a:rPr lang="en-US" sz="3400" b="0" i="0" u="none" strike="noStrike" cap="none" dirty="0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Finish one of these sentences in your mind or share it with us</a:t>
            </a:r>
            <a:r>
              <a:rPr lang="en-US" sz="3400" dirty="0">
                <a:solidFill>
                  <a:srgbClr val="383838"/>
                </a:solidFill>
                <a:latin typeface="Patrick Hand"/>
                <a:ea typeface="Patrick Hand"/>
                <a:cs typeface="Patrick Hand"/>
                <a:sym typeface="Patrick Hand"/>
              </a:rPr>
              <a:t>.</a:t>
            </a:r>
            <a:endParaRPr sz="3400" b="0" i="0" u="none" strike="noStrike" cap="none" dirty="0"/>
          </a:p>
        </p:txBody>
      </p:sp>
      <p:sp>
        <p:nvSpPr>
          <p:cNvPr id="168" name="Google Shape;168;p20"/>
          <p:cNvSpPr/>
          <p:nvPr/>
        </p:nvSpPr>
        <p:spPr>
          <a:xfrm>
            <a:off x="2021873" y="6155802"/>
            <a:ext cx="122844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1"/>
            <a:r>
              <a:rPr lang="en-US" sz="2850" i="1" dirty="0">
                <a:solidFill>
                  <a:srgbClr val="383838"/>
                </a:solidFill>
                <a:latin typeface="Patrick Hand"/>
              </a:rPr>
              <a:t>Finish your mysterious story. Add a title and an illustration.</a:t>
            </a:r>
          </a:p>
          <a:p>
            <a:pPr marL="0" marR="0" lvl="0" indent="0" algn="l" rtl="0">
              <a:lnSpc>
                <a:spcPct val="160465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2150"/>
              <a:buFont typeface="Patrick Hand"/>
              <a:buNone/>
            </a:pPr>
            <a:r>
              <a:rPr lang="en-US" sz="2850" i="1" dirty="0">
                <a:solidFill>
                  <a:srgbClr val="383838"/>
                </a:solidFill>
                <a:latin typeface="Patrick Hand"/>
                <a:sym typeface="Patrick Hand"/>
              </a:rPr>
              <a:t>like a real detective when…</a:t>
            </a:r>
            <a:endParaRPr sz="2850" i="1" dirty="0">
              <a:solidFill>
                <a:srgbClr val="383838"/>
              </a:solidFill>
              <a:latin typeface="Patrick Hand"/>
            </a:endParaRPr>
          </a:p>
        </p:txBody>
      </p:sp>
      <p:sp>
        <p:nvSpPr>
          <p:cNvPr id="172" name="Google Shape;172;p20"/>
          <p:cNvSpPr/>
          <p:nvPr/>
        </p:nvSpPr>
        <p:spPr>
          <a:xfrm>
            <a:off x="966073" y="4352489"/>
            <a:ext cx="38100" cy="33186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</p:txBody>
      </p:sp>
      <p:pic>
        <p:nvPicPr>
          <p:cNvPr id="173" name="Google Shape;17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15848" y="7800965"/>
            <a:ext cx="2114550" cy="428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775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379</Words>
  <Application>Microsoft Office PowerPoint</Application>
  <PresentationFormat>Произвольный</PresentationFormat>
  <Paragraphs>64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Patrick Hand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nova</dc:creator>
  <cp:lastModifiedBy>Anton Aykin</cp:lastModifiedBy>
  <cp:revision>2</cp:revision>
  <dcterms:modified xsi:type="dcterms:W3CDTF">2025-10-23T09:31:04Z</dcterms:modified>
</cp:coreProperties>
</file>